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3e860bb0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3e860bb0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3e860bb0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3e860bb0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3e860bb0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3e860bb0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3e860bb0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3e860bb0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404d760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404d760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404d7608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404d7608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404d76080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404d76080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4345753de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4345753de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4345753de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4345753de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4345753de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4345753de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4345753de_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4345753de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4345753de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4345753de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4345753de_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64345753de_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4345753de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4345753de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bff59b7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bff59b7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bff59b78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6bff59b78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bff59b78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bff59b78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es.wikipedia.org/wiki/Bu%C3%B1uelo#Histori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3.jpg"/><Relationship Id="rId7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18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76250" y="1645926"/>
            <a:ext cx="8191555" cy="12704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5B0F00"/>
                </a:solidFill>
                <a:latin typeface="Arial"/>
              </a:rPr>
              <a:t>BUÑUELOS CASEROS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5261075" y="4276450"/>
            <a:ext cx="3615300" cy="720000"/>
          </a:xfrm>
          <a:prstGeom prst="rect">
            <a:avLst/>
          </a:prstGeom>
          <a:solidFill>
            <a:srgbClr val="DD7E6B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/>
              <a:t>Cristina Vázquez Valle</a:t>
            </a:r>
            <a:endParaRPr b="1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ÍNDICE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358225"/>
            <a:ext cx="8520600" cy="28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Bibliografía </a:t>
            </a:r>
            <a:r>
              <a:rPr lang="es">
                <a:solidFill>
                  <a:srgbClr val="000000"/>
                </a:solidFill>
              </a:rPr>
              <a:t>~ Pág 1.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Historía de elaboración del alimento </a:t>
            </a:r>
            <a:r>
              <a:rPr lang="es">
                <a:solidFill>
                  <a:srgbClr val="000000"/>
                </a:solidFill>
              </a:rPr>
              <a:t>~ Pág 2 y 3.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Ingredientes a usar</a:t>
            </a:r>
            <a:r>
              <a:rPr lang="es">
                <a:solidFill>
                  <a:srgbClr val="000000"/>
                </a:solidFill>
              </a:rPr>
              <a:t>  ~ Pág 3.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Utensilios a utilizar</a:t>
            </a:r>
            <a:r>
              <a:rPr lang="es">
                <a:solidFill>
                  <a:srgbClr val="000000"/>
                </a:solidFill>
              </a:rPr>
              <a:t>  ~ Pág 4.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Elaboración </a:t>
            </a:r>
            <a:r>
              <a:rPr lang="es">
                <a:solidFill>
                  <a:srgbClr val="000000"/>
                </a:solidFill>
              </a:rPr>
              <a:t>~ Pág 6, 7 y 8.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Forma industrial </a:t>
            </a:r>
            <a:r>
              <a:rPr lang="es">
                <a:solidFill>
                  <a:srgbClr val="000000"/>
                </a:solidFill>
              </a:rPr>
              <a:t>~ Pág 9, 10, 11 y 12.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s">
                <a:solidFill>
                  <a:srgbClr val="000000"/>
                </a:solidFill>
              </a:rPr>
              <a:t>Diferencia entre forma industrial y forma casera </a:t>
            </a:r>
            <a:r>
              <a:rPr lang="es">
                <a:solidFill>
                  <a:schemeClr val="dk1"/>
                </a:solidFill>
              </a:rPr>
              <a:t>~ Pág 13, 14 y 15.</a:t>
            </a:r>
            <a:endParaRPr b="1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Bibliografía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14475"/>
            <a:ext cx="8520600" cy="31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Quien me ha informado sobre la elaboración del producto </a:t>
            </a:r>
            <a:r>
              <a:rPr lang="es">
                <a:solidFill>
                  <a:srgbClr val="000000"/>
                </a:solidFill>
              </a:rPr>
              <a:t>(</a:t>
            </a:r>
            <a:r>
              <a:rPr lang="es" u="sng">
                <a:solidFill>
                  <a:srgbClr val="000000"/>
                </a:solidFill>
              </a:rPr>
              <a:t>Mª. Ángeles Díaz Trujillo</a:t>
            </a:r>
            <a:r>
              <a:rPr lang="es">
                <a:solidFill>
                  <a:srgbClr val="000000"/>
                </a:solidFill>
              </a:rPr>
              <a:t>).</a:t>
            </a:r>
            <a:endParaRPr>
              <a:solidFill>
                <a:srgbClr val="000000"/>
              </a:solidFill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Donde he buscado su historia (</a:t>
            </a:r>
            <a:r>
              <a:rPr lang="es" u="sng">
                <a:solidFill>
                  <a:srgbClr val="000000"/>
                </a:solidFill>
              </a:rPr>
              <a:t>Pág: </a:t>
            </a:r>
            <a:r>
              <a:rPr lang="es" u="sng">
                <a:solidFill>
                  <a:srgbClr val="000000"/>
                </a:solidFill>
                <a:hlinkClick r:id="rId3"/>
              </a:rPr>
              <a:t>https://es.wikipedia.org/wiki/Buñuelo#Historia</a:t>
            </a:r>
            <a:r>
              <a:rPr lang="es">
                <a:solidFill>
                  <a:srgbClr val="000000"/>
                </a:solidFill>
              </a:rPr>
              <a:t>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~1~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Historia de elaboración del producto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En ciertos países, como España, Cuba, Ecuador, Colombia y México, los buñuelos forman parte de la cena de Navidad, junto a las natillas. El buñuelo era consumido por culturas mesoamericanas como los Aztecas y los Mayas en diversas celebraciones. Originalmente se hacía con maíz o </a:t>
            </a:r>
            <a:r>
              <a:rPr lang="es">
                <a:solidFill>
                  <a:srgbClr val="000000"/>
                </a:solidFill>
              </a:rPr>
              <a:t>fríjol</a:t>
            </a:r>
            <a:r>
              <a:rPr lang="es">
                <a:solidFill>
                  <a:srgbClr val="000000"/>
                </a:solidFill>
              </a:rPr>
              <a:t> y en la </a:t>
            </a:r>
            <a:r>
              <a:rPr lang="es">
                <a:solidFill>
                  <a:srgbClr val="000000"/>
                </a:solidFill>
              </a:rPr>
              <a:t>época de la conquista se empezó a utilizar la harina de trigo.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En Cataluña, en Valencia y en las Islas Baleares hay muchos tipos de buñuelos dulces relacionados con diversas fiestas; algunos pueden incluir en su masa patata, boniato, queso, higos secos, etcétera. En otras regiones españolas se hacen porras y churros, además de buñuelos.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                                                                                                     </a:t>
            </a:r>
            <a:r>
              <a:rPr b="1" lang="es"/>
              <a:t>                     </a:t>
            </a:r>
            <a:r>
              <a:rPr b="1" lang="es">
                <a:solidFill>
                  <a:srgbClr val="000000"/>
                </a:solidFill>
              </a:rPr>
              <a:t>~2~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338000"/>
            <a:ext cx="8520600" cy="42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La primera sociedad, después de la romana,  que consumió buñuelos fue la morisca. Sus ciudadanos, gente de medios humildes, que habitaban los territorios del sur de la península ibérica y ocupaban puestos de trabajo de baja categoría, desempeñaban también el oficio de vendedores ambulantes de buñuelos.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En Sevilla y Granada, eran postre típico los buñuelos </a:t>
            </a:r>
            <a:r>
              <a:rPr lang="es">
                <a:solidFill>
                  <a:srgbClr val="000000"/>
                </a:solidFill>
              </a:rPr>
              <a:t>fritos</a:t>
            </a:r>
            <a:r>
              <a:rPr lang="es">
                <a:solidFill>
                  <a:srgbClr val="000000"/>
                </a:solidFill>
              </a:rPr>
              <a:t> en aceite cubiertos de miel. Por otro lado, esta especialidad fue adoptada por los gitanos tras la expulsión morisca y </a:t>
            </a:r>
            <a:r>
              <a:rPr lang="es">
                <a:solidFill>
                  <a:srgbClr val="000000"/>
                </a:solidFill>
              </a:rPr>
              <a:t>perpetúa</a:t>
            </a:r>
            <a:r>
              <a:rPr lang="es">
                <a:solidFill>
                  <a:srgbClr val="000000"/>
                </a:solidFill>
              </a:rPr>
              <a:t> hasta la actualidad.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En algunos pueblos de la sierra, es tradicional hacer buñuelos para algo especial, por ejemplo, en Almonaster la Real, Galaroza..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                                             ~3~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Ingredientes a usar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Agua </a:t>
            </a:r>
            <a:r>
              <a:rPr lang="es">
                <a:solidFill>
                  <a:srgbClr val="000000"/>
                </a:solidFill>
              </a:rPr>
              <a:t>tibia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25 gramos de levadura fresca de panadero.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c/n harina de trigo.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una pizca de sal.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c/n de azúcar para rebozar.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Aceite para freír.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  </a:t>
            </a:r>
            <a:r>
              <a:rPr b="1" lang="es">
                <a:solidFill>
                  <a:schemeClr val="dk1"/>
                </a:solidFill>
              </a:rPr>
              <a:t>~4~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6700" y="1136325"/>
            <a:ext cx="1778626" cy="14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5325" y="1111025"/>
            <a:ext cx="1486024" cy="148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4925" y="2597050"/>
            <a:ext cx="1654150" cy="11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9075" y="2555475"/>
            <a:ext cx="1778625" cy="118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7700" y="2555475"/>
            <a:ext cx="1654149" cy="13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Utensilios a utilizar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5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Un paño.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Una sartén honda.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Un bol.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Papel de cocina </a:t>
            </a:r>
            <a:r>
              <a:rPr lang="es">
                <a:solidFill>
                  <a:srgbClr val="000000"/>
                </a:solidFill>
              </a:rPr>
              <a:t>absorbente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</a:t>
            </a:r>
            <a:r>
              <a:rPr b="1" lang="es">
                <a:solidFill>
                  <a:schemeClr val="dk1"/>
                </a:solidFill>
              </a:rPr>
              <a:t>~5~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6225" y="1017725"/>
            <a:ext cx="1743825" cy="17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0049" y="1152474"/>
            <a:ext cx="2143755" cy="16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6075" y="2449000"/>
            <a:ext cx="1816726" cy="181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4825" y="2896300"/>
            <a:ext cx="1816725" cy="1213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Elaboración (pasos a seguir)</a:t>
            </a:r>
            <a:endParaRPr b="1"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1º </a:t>
            </a:r>
            <a:r>
              <a:rPr lang="es">
                <a:solidFill>
                  <a:srgbClr val="000000"/>
                </a:solidFill>
              </a:rPr>
              <a:t>Disolver la levadura en un poco de agua tibia y juntarla con el resto de agua.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2º </a:t>
            </a:r>
            <a:r>
              <a:rPr lang="es">
                <a:solidFill>
                  <a:srgbClr val="000000"/>
                </a:solidFill>
              </a:rPr>
              <a:t>Empezar a añadir la harina, una pizca de sal, amasar con las manos hasta obtener una masa blanda y pegajosa.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3º </a:t>
            </a:r>
            <a:r>
              <a:rPr lang="es">
                <a:solidFill>
                  <a:srgbClr val="000000"/>
                </a:solidFill>
              </a:rPr>
              <a:t>Una vez hecha la masa, cubrir con un paño y dejarla reposar unos 40-60 minutos.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4º </a:t>
            </a:r>
            <a:r>
              <a:rPr lang="es">
                <a:solidFill>
                  <a:srgbClr val="000000"/>
                </a:solidFill>
              </a:rPr>
              <a:t>Pasado un tiempo, preparar una sartén honda con aceite de freír, poner a calentar sin que llegue a humear.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        ~6~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7550"/>
            <a:ext cx="8520600" cy="45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5º </a:t>
            </a:r>
            <a:r>
              <a:rPr lang="es">
                <a:solidFill>
                  <a:srgbClr val="000000"/>
                </a:solidFill>
              </a:rPr>
              <a:t>Para dar forma a los buñuelos, utilizar un bol con agua para mojar una mano cada vez que vayamos a dejar caer una porción de masa en el aceite.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6º</a:t>
            </a:r>
            <a:r>
              <a:rPr lang="es">
                <a:solidFill>
                  <a:srgbClr val="000000"/>
                </a:solidFill>
              </a:rPr>
              <a:t> Coger con una mano abierta la masa, cerrarla para intentar </a:t>
            </a:r>
            <a:r>
              <a:rPr lang="es">
                <a:solidFill>
                  <a:srgbClr val="000000"/>
                </a:solidFill>
              </a:rPr>
              <a:t>hacer</a:t>
            </a:r>
            <a:r>
              <a:rPr lang="es">
                <a:solidFill>
                  <a:srgbClr val="000000"/>
                </a:solidFill>
              </a:rPr>
              <a:t> una burbuja de masa que sobresalga entre el dedo índice y pulgar cuando se ha cerrado la mano formando un puño.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7º </a:t>
            </a:r>
            <a:r>
              <a:rPr lang="es">
                <a:solidFill>
                  <a:srgbClr val="000000"/>
                </a:solidFill>
              </a:rPr>
              <a:t>Con la otra mano mojada tomar esa porción de masa, y dejarla caer en el aceite caliente.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8º </a:t>
            </a:r>
            <a:r>
              <a:rPr lang="es">
                <a:solidFill>
                  <a:srgbClr val="000000"/>
                </a:solidFill>
              </a:rPr>
              <a:t>Poner las porciones de masa en la sartén sin amontonarlas, y cuando se hayan dorado por un lado, darles la vuelta para que se doren por el otro lado.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9º </a:t>
            </a:r>
            <a:r>
              <a:rPr lang="es">
                <a:solidFill>
                  <a:srgbClr val="000000"/>
                </a:solidFill>
              </a:rPr>
              <a:t>Cuando los buñuelos estén fritos. retirarlos bien escurridos de la sartén y ponerlos sobre papel de cocina </a:t>
            </a:r>
            <a:r>
              <a:rPr lang="es">
                <a:solidFill>
                  <a:srgbClr val="000000"/>
                </a:solidFill>
              </a:rPr>
              <a:t>absorbente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~7~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220425"/>
            <a:ext cx="8520600" cy="43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10º </a:t>
            </a:r>
            <a:r>
              <a:rPr lang="es">
                <a:solidFill>
                  <a:srgbClr val="000000"/>
                </a:solidFill>
              </a:rPr>
              <a:t>Para terminar rebozar los buñuelos con azúcar.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11º </a:t>
            </a:r>
            <a:r>
              <a:rPr lang="es">
                <a:solidFill>
                  <a:srgbClr val="000000"/>
                </a:solidFill>
              </a:rPr>
              <a:t>Servir los buñuelos en un plato y para acompañar, preparar unas tazas de chocolate caliente para mojar.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~8~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25" y="1415700"/>
            <a:ext cx="4471850" cy="29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3"/>
          <p:cNvSpPr/>
          <p:nvPr/>
        </p:nvSpPr>
        <p:spPr>
          <a:xfrm>
            <a:off x="476250" y="1719402"/>
            <a:ext cx="8191418" cy="133730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85200C"/>
                </a:solidFill>
                <a:latin typeface="Arial"/>
              </a:rPr>
              <a:t>BUÑUELOS DE FORMA INDUSTRIAL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Utensilios a utilizar</a:t>
            </a:r>
            <a:endParaRPr/>
          </a:p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11700" y="1152475"/>
            <a:ext cx="8520600" cy="37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Mezcladora.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Freidora.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Bandejas de acero.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Papel </a:t>
            </a:r>
            <a:r>
              <a:rPr lang="es">
                <a:solidFill>
                  <a:srgbClr val="000000"/>
                </a:solidFill>
              </a:rPr>
              <a:t>parafinado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Rodillo de madera.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 ~9~              </a:t>
            </a: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825" y="1152486"/>
            <a:ext cx="2277850" cy="210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3975" y="3090049"/>
            <a:ext cx="1677953" cy="12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1924" y="3090050"/>
            <a:ext cx="1333801" cy="167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5725" y="2961700"/>
            <a:ext cx="1333800" cy="13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54274" y="1107100"/>
            <a:ext cx="1796575" cy="2196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Ingredientes</a:t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08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Azúcar blanco.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Levadura panadería.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Harina de trigo.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Sal.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s">
                <a:solidFill>
                  <a:srgbClr val="000000"/>
                </a:solidFill>
              </a:rPr>
              <a:t>Aceite de girasol.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~10~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100" y="1108400"/>
            <a:ext cx="2314150" cy="13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6250" y="1108400"/>
            <a:ext cx="1784750" cy="180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0448" y="2410100"/>
            <a:ext cx="2314150" cy="13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47213" y="2912525"/>
            <a:ext cx="1882825" cy="188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Elaboración</a:t>
            </a:r>
            <a:endParaRPr b="1"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1º </a:t>
            </a:r>
            <a:r>
              <a:rPr lang="es">
                <a:solidFill>
                  <a:srgbClr val="000000"/>
                </a:solidFill>
              </a:rPr>
              <a:t> Primero, en la </a:t>
            </a:r>
            <a:r>
              <a:rPr lang="es" u="sng">
                <a:solidFill>
                  <a:srgbClr val="000000"/>
                </a:solidFill>
              </a:rPr>
              <a:t>mezcladora</a:t>
            </a:r>
            <a:r>
              <a:rPr lang="es">
                <a:solidFill>
                  <a:srgbClr val="000000"/>
                </a:solidFill>
              </a:rPr>
              <a:t> </a:t>
            </a:r>
            <a:r>
              <a:rPr lang="es">
                <a:solidFill>
                  <a:srgbClr val="000000"/>
                </a:solidFill>
              </a:rPr>
              <a:t>echamos</a:t>
            </a:r>
            <a:r>
              <a:rPr lang="es">
                <a:solidFill>
                  <a:srgbClr val="000000"/>
                </a:solidFill>
              </a:rPr>
              <a:t> todos los ingredientes: Levadura, harina. Y le añadimos la sal.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2º </a:t>
            </a:r>
            <a:r>
              <a:rPr lang="es">
                <a:solidFill>
                  <a:srgbClr val="000000"/>
                </a:solidFill>
              </a:rPr>
              <a:t>Segundo, </a:t>
            </a:r>
            <a:r>
              <a:rPr lang="es">
                <a:solidFill>
                  <a:srgbClr val="000000"/>
                </a:solidFill>
              </a:rPr>
              <a:t>después</a:t>
            </a:r>
            <a:r>
              <a:rPr lang="es">
                <a:solidFill>
                  <a:srgbClr val="000000"/>
                </a:solidFill>
              </a:rPr>
              <a:t> de que se </a:t>
            </a:r>
            <a:r>
              <a:rPr lang="es">
                <a:solidFill>
                  <a:srgbClr val="000000"/>
                </a:solidFill>
              </a:rPr>
              <a:t>haya</a:t>
            </a:r>
            <a:r>
              <a:rPr lang="es">
                <a:solidFill>
                  <a:srgbClr val="000000"/>
                </a:solidFill>
              </a:rPr>
              <a:t> hecho la mezcla, la cogemos de la mezcladora en un tanque.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3º</a:t>
            </a:r>
            <a:r>
              <a:rPr lang="es">
                <a:solidFill>
                  <a:srgbClr val="000000"/>
                </a:solidFill>
              </a:rPr>
              <a:t> Cuarto, cuando </a:t>
            </a:r>
            <a:r>
              <a:rPr lang="es">
                <a:solidFill>
                  <a:srgbClr val="000000"/>
                </a:solidFill>
              </a:rPr>
              <a:t>esté</a:t>
            </a:r>
            <a:r>
              <a:rPr lang="es">
                <a:solidFill>
                  <a:srgbClr val="000000"/>
                </a:solidFill>
              </a:rPr>
              <a:t> la mezcla, la retiramos y la colocamos sobre una superficie limpia.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 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 ~11~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220425"/>
            <a:ext cx="8520600" cy="43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5º </a:t>
            </a:r>
            <a:r>
              <a:rPr lang="es">
                <a:solidFill>
                  <a:srgbClr val="000000"/>
                </a:solidFill>
              </a:rPr>
              <a:t>  Quinto, ya colocada la masa en una superficie limpia, procedemos a estirarla con un </a:t>
            </a:r>
            <a:r>
              <a:rPr lang="es" u="sng">
                <a:solidFill>
                  <a:srgbClr val="000000"/>
                </a:solidFill>
              </a:rPr>
              <a:t>rodillo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6º</a:t>
            </a:r>
            <a:r>
              <a:rPr lang="es">
                <a:solidFill>
                  <a:srgbClr val="000000"/>
                </a:solidFill>
              </a:rPr>
              <a:t> Sexto, cojemos una porción y le damos forma con la mano y </a:t>
            </a:r>
            <a:r>
              <a:rPr lang="es">
                <a:solidFill>
                  <a:srgbClr val="000000"/>
                </a:solidFill>
              </a:rPr>
              <a:t>así</a:t>
            </a:r>
            <a:r>
              <a:rPr lang="es">
                <a:solidFill>
                  <a:srgbClr val="000000"/>
                </a:solidFill>
              </a:rPr>
              <a:t> hasta hacer varios buñuelos.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7º </a:t>
            </a:r>
            <a:r>
              <a:rPr lang="es">
                <a:solidFill>
                  <a:srgbClr val="000000"/>
                </a:solidFill>
              </a:rPr>
              <a:t>Séptimo</a:t>
            </a:r>
            <a:r>
              <a:rPr lang="es">
                <a:solidFill>
                  <a:srgbClr val="000000"/>
                </a:solidFill>
              </a:rPr>
              <a:t>, </a:t>
            </a:r>
            <a:r>
              <a:rPr lang="es">
                <a:solidFill>
                  <a:srgbClr val="000000"/>
                </a:solidFill>
              </a:rPr>
              <a:t>echamos</a:t>
            </a:r>
            <a:r>
              <a:rPr lang="es">
                <a:solidFill>
                  <a:srgbClr val="000000"/>
                </a:solidFill>
              </a:rPr>
              <a:t> los buñuelos en la </a:t>
            </a:r>
            <a:r>
              <a:rPr lang="es" u="sng">
                <a:solidFill>
                  <a:srgbClr val="000000"/>
                </a:solidFill>
              </a:rPr>
              <a:t>freidora </a:t>
            </a:r>
            <a:r>
              <a:rPr lang="es">
                <a:solidFill>
                  <a:srgbClr val="000000"/>
                </a:solidFill>
              </a:rPr>
              <a:t>y procedemos a freír.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8º </a:t>
            </a:r>
            <a:r>
              <a:rPr lang="es">
                <a:solidFill>
                  <a:srgbClr val="000000"/>
                </a:solidFill>
              </a:rPr>
              <a:t>Octavo</a:t>
            </a:r>
            <a:r>
              <a:rPr lang="es">
                <a:solidFill>
                  <a:srgbClr val="000000"/>
                </a:solidFill>
              </a:rPr>
              <a:t>, cuando ya </a:t>
            </a:r>
            <a:r>
              <a:rPr lang="es">
                <a:solidFill>
                  <a:srgbClr val="000000"/>
                </a:solidFill>
              </a:rPr>
              <a:t>estén</a:t>
            </a:r>
            <a:r>
              <a:rPr lang="es">
                <a:solidFill>
                  <a:srgbClr val="000000"/>
                </a:solidFill>
              </a:rPr>
              <a:t> fritos, cojemos los buñuelos y lo colocamos sobre una </a:t>
            </a:r>
            <a:r>
              <a:rPr lang="es" u="sng">
                <a:solidFill>
                  <a:srgbClr val="000000"/>
                </a:solidFill>
              </a:rPr>
              <a:t>bandeja de acero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9º</a:t>
            </a:r>
            <a:r>
              <a:rPr lang="es">
                <a:solidFill>
                  <a:srgbClr val="000000"/>
                </a:solidFill>
              </a:rPr>
              <a:t> Noveno, </a:t>
            </a:r>
            <a:r>
              <a:rPr lang="es">
                <a:solidFill>
                  <a:srgbClr val="000000"/>
                </a:solidFill>
              </a:rPr>
              <a:t>después</a:t>
            </a:r>
            <a:r>
              <a:rPr lang="es">
                <a:solidFill>
                  <a:srgbClr val="000000"/>
                </a:solidFill>
              </a:rPr>
              <a:t> de colocarlos en las bandejas le </a:t>
            </a:r>
            <a:r>
              <a:rPr lang="es">
                <a:solidFill>
                  <a:srgbClr val="000000"/>
                </a:solidFill>
              </a:rPr>
              <a:t>echamos</a:t>
            </a:r>
            <a:r>
              <a:rPr lang="es">
                <a:solidFill>
                  <a:srgbClr val="000000"/>
                </a:solidFill>
              </a:rPr>
              <a:t> el azúcar por encima.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     </a:t>
            </a:r>
            <a:r>
              <a:rPr b="1" lang="es">
                <a:solidFill>
                  <a:srgbClr val="000000"/>
                </a:solidFill>
              </a:rPr>
              <a:t> ~12~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57050"/>
            <a:ext cx="8520600" cy="366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6000"/>
              <a:t>DIFERENCIA ENTRE FORMA INDUSTRIAL Y FORMA CASERA</a:t>
            </a:r>
            <a:endParaRPr b="1" i="1" sz="6000"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000000"/>
                </a:solidFill>
              </a:rPr>
              <a:t>                                                                                                                         </a:t>
            </a:r>
            <a:r>
              <a:rPr b="1" lang="es">
                <a:solidFill>
                  <a:schemeClr val="dk1"/>
                </a:solidFill>
              </a:rPr>
              <a:t>~13~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192050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/>
              <a:t>Forma casera</a:t>
            </a:r>
            <a:endParaRPr b="1" i="1"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251475" y="1210450"/>
            <a:ext cx="8520600" cy="369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Suelen realizarlas personas no profesionales.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Se utilizan alimentos </a:t>
            </a:r>
            <a:r>
              <a:rPr lang="es">
                <a:solidFill>
                  <a:srgbClr val="000000"/>
                </a:solidFill>
              </a:rPr>
              <a:t>más</a:t>
            </a:r>
            <a:r>
              <a:rPr lang="es">
                <a:solidFill>
                  <a:srgbClr val="000000"/>
                </a:solidFill>
              </a:rPr>
              <a:t> naturales.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No se utilizan muchos utensilios, solo los mas necesarios como: un paño, una </a:t>
            </a:r>
            <a:r>
              <a:rPr lang="es">
                <a:solidFill>
                  <a:srgbClr val="000000"/>
                </a:solidFill>
              </a:rPr>
              <a:t>sartén</a:t>
            </a:r>
            <a:r>
              <a:rPr lang="es">
                <a:solidFill>
                  <a:srgbClr val="000000"/>
                </a:solidFill>
              </a:rPr>
              <a:t>, un bol y papel de cocina.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La masa se elabora de forma manual, </a:t>
            </a:r>
            <a:r>
              <a:rPr lang="es">
                <a:solidFill>
                  <a:srgbClr val="000000"/>
                </a:solidFill>
              </a:rPr>
              <a:t>dandole</a:t>
            </a:r>
            <a:r>
              <a:rPr lang="es">
                <a:solidFill>
                  <a:srgbClr val="000000"/>
                </a:solidFill>
              </a:rPr>
              <a:t> forma a mano.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 </a:t>
            </a:r>
            <a:r>
              <a:rPr lang="es">
                <a:solidFill>
                  <a:schemeClr val="dk1"/>
                </a:solidFill>
              </a:rPr>
              <a:t>       </a:t>
            </a:r>
            <a:r>
              <a:rPr b="1" lang="es">
                <a:solidFill>
                  <a:schemeClr val="dk1"/>
                </a:solidFill>
              </a:rPr>
              <a:t> ~14~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D7E6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/>
              <a:t>Forma industrial</a:t>
            </a:r>
            <a:endParaRPr b="1" i="1"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Suelen realizarlas en industrias, con personas autorizas o especializadas en manipular alimentos.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Se utilizan alimentos procesados y </a:t>
            </a:r>
            <a:r>
              <a:rPr lang="es">
                <a:solidFill>
                  <a:srgbClr val="000000"/>
                </a:solidFill>
              </a:rPr>
              <a:t>más</a:t>
            </a:r>
            <a:r>
              <a:rPr lang="es">
                <a:solidFill>
                  <a:srgbClr val="000000"/>
                </a:solidFill>
              </a:rPr>
              <a:t> aditivos.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Se utilizan </a:t>
            </a:r>
            <a:r>
              <a:rPr lang="es">
                <a:solidFill>
                  <a:srgbClr val="000000"/>
                </a:solidFill>
              </a:rPr>
              <a:t>máquinas</a:t>
            </a:r>
            <a:r>
              <a:rPr lang="es">
                <a:solidFill>
                  <a:srgbClr val="000000"/>
                </a:solidFill>
              </a:rPr>
              <a:t> o mas utensilios.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La masa se someten a diferentes procesos como pasar por la mezcladora, freidora, etc.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La masa se le da forma con un rodillo.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">
                <a:solidFill>
                  <a:srgbClr val="000000"/>
                </a:solidFill>
              </a:rPr>
              <a:t>Se utilizan envases.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</a:t>
            </a:r>
            <a:r>
              <a:rPr lang="es">
                <a:solidFill>
                  <a:schemeClr val="dk1"/>
                </a:solidFill>
              </a:rPr>
              <a:t>  </a:t>
            </a:r>
            <a:r>
              <a:rPr b="1" lang="es">
                <a:solidFill>
                  <a:schemeClr val="dk1"/>
                </a:solidFill>
              </a:rPr>
              <a:t>      ~15~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                                     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